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65" r:id="rId4"/>
    <p:sldId id="26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18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275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3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83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076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422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9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12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57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83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7BBDC42-BFBC-4DC4-B5F1-E1D27876B5B4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2985A-605A-4C4F-84B1-605DE079F940}" type="slidenum">
              <a:rPr lang="en-IN" smtClean="0"/>
              <a:t>‹#›</a:t>
            </a:fld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8995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kefal.net/tag/sql-serve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svg"/><Relationship Id="rId9" Type="http://schemas.openxmlformats.org/officeDocument/2006/relationships/hyperlink" Target="https://svgsilh.com/image/27323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27323.html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2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11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3797-834E-7D77-59C4-0CB15D6A3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1659" y="1297853"/>
            <a:ext cx="3230341" cy="4199574"/>
          </a:xfrm>
        </p:spPr>
        <p:txBody>
          <a:bodyPr>
            <a:normAutofit/>
          </a:bodyPr>
          <a:lstStyle/>
          <a:p>
            <a:pPr algn="ctr"/>
            <a: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  <a:t>SQL :</a:t>
            </a:r>
            <a:b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  <a:t>Finance</a:t>
            </a:r>
            <a:b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  <a:t>Analytics </a:t>
            </a:r>
            <a:b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  <a:t>and </a:t>
            </a:r>
            <a:b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  <a:t>Supply </a:t>
            </a:r>
            <a:b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  <a:t>chain</a:t>
            </a:r>
            <a:b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IN" sz="4000" i="1" dirty="0">
                <a:solidFill>
                  <a:schemeClr val="accent4">
                    <a:lumMod val="75000"/>
                  </a:schemeClr>
                </a:solidFill>
              </a:rPr>
              <a:t>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96F93-1267-BA81-6628-495A0D09D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7200" y="2268787"/>
            <a:ext cx="5357600" cy="1160213"/>
          </a:xfrm>
        </p:spPr>
        <p:txBody>
          <a:bodyPr>
            <a:normAutofit fontScale="92500" lnSpcReduction="10000"/>
          </a:bodyPr>
          <a:lstStyle/>
          <a:p>
            <a:r>
              <a:rPr lang="en-IN" i="1" dirty="0"/>
              <a:t>DATABASE : MySQL</a:t>
            </a:r>
          </a:p>
          <a:p>
            <a:r>
              <a:rPr lang="en-IN" i="1" dirty="0"/>
              <a:t>Analysis on 1.4 Million Records</a:t>
            </a:r>
          </a:p>
          <a:p>
            <a:r>
              <a:rPr lang="en-IN" i="1" dirty="0"/>
              <a:t>From  CODEBASICS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5107D-4F79-E957-F80B-3FDBC99CF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58031" y="1407417"/>
            <a:ext cx="3606124" cy="3783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FE28E8-06B4-FCB0-2B18-9B8141DFEFE1}"/>
              </a:ext>
            </a:extLst>
          </p:cNvPr>
          <p:cNvSpPr txBox="1"/>
          <p:nvPr/>
        </p:nvSpPr>
        <p:spPr>
          <a:xfrm>
            <a:off x="7061876" y="5190815"/>
            <a:ext cx="206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www.mikefal.net/tag/sql-server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41E23-3A61-9FBE-1166-AA8B99E64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08" y="131870"/>
            <a:ext cx="1777424" cy="17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96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718B-06B2-D3AD-2073-6969DBC0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365" y="191829"/>
            <a:ext cx="7958331" cy="1077229"/>
          </a:xfrm>
        </p:spPr>
        <p:txBody>
          <a:bodyPr/>
          <a:lstStyle/>
          <a:p>
            <a:pPr algn="ctr"/>
            <a:r>
              <a:rPr lang="en-IN" dirty="0"/>
              <a:t>Monthly Gross Sales Report For any Customer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D476A-6B9C-1AC5-749B-9A7275FC9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6" t="21739" r="27934" b="36522"/>
          <a:stretch/>
        </p:blipFill>
        <p:spPr>
          <a:xfrm>
            <a:off x="1172817" y="1523839"/>
            <a:ext cx="5430639" cy="3356274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18FD9AE9-17EA-34DD-D21F-45E7E588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456" y="1772317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53F5D-1767-1141-7500-78B3790EFC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45652" r="60217" b="26133"/>
          <a:stretch/>
        </p:blipFill>
        <p:spPr>
          <a:xfrm>
            <a:off x="7965670" y="4062948"/>
            <a:ext cx="2888268" cy="2603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BC5ED-AA74-B548-6E5A-5815E767B9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9" t="36812" r="34725" b="42754"/>
          <a:stretch/>
        </p:blipFill>
        <p:spPr>
          <a:xfrm>
            <a:off x="7517856" y="1528808"/>
            <a:ext cx="3783896" cy="1401418"/>
          </a:xfrm>
          <a:prstGeom prst="rect">
            <a:avLst/>
          </a:prstGeom>
        </p:spPr>
      </p:pic>
      <p:pic>
        <p:nvPicPr>
          <p:cNvPr id="11" name="Graphic 10" descr="Arrow Rotate left">
            <a:extLst>
              <a:ext uri="{FF2B5EF4-FFF2-40B4-BE49-F238E27FC236}">
                <a16:creationId xmlns:a16="http://schemas.microsoft.com/office/drawing/2014/main" id="{055C47B2-D122-2F38-861C-191F2D0EE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9626" y="30393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03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6CBA-C5AA-C026-9EA6-B5347AD0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243" y="112317"/>
            <a:ext cx="7958331" cy="1077229"/>
          </a:xfrm>
        </p:spPr>
        <p:txBody>
          <a:bodyPr/>
          <a:lstStyle/>
          <a:p>
            <a:pPr algn="ctr"/>
            <a:r>
              <a:rPr lang="en-IN" dirty="0"/>
              <a:t>Monthly Gross Sales Report for Croma India for all these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BC9EB-D952-9FF7-C3D7-C6A5556CB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3" t="17346" r="41467" b="46955"/>
          <a:stretch/>
        </p:blipFill>
        <p:spPr>
          <a:xfrm>
            <a:off x="1192695" y="1338632"/>
            <a:ext cx="5245462" cy="3120884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225A131F-7CDF-CBD6-8649-87DFC5A4E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186" y="2150004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5611C-B602-9DD8-1B7B-B2F4EC148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61595" r="64946" b="17681"/>
          <a:stretch/>
        </p:blipFill>
        <p:spPr>
          <a:xfrm>
            <a:off x="7639780" y="1222515"/>
            <a:ext cx="3448249" cy="312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95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E385F-2A5C-79DE-C9E5-EC25B6CA6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262" y="1762527"/>
            <a:ext cx="6437476" cy="36642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7505CA-77B1-F94E-DD9D-9CD1587D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599" y="201769"/>
            <a:ext cx="4623879" cy="613239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81896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8722-BFEE-D89C-B7AC-7EE408C7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634" y="191831"/>
            <a:ext cx="9792227" cy="107044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About </a:t>
            </a:r>
            <a:r>
              <a:rPr lang="en-IN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AtliQ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hardware and its Business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A1EB4-A99E-526C-7221-05F87499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439" y="4185451"/>
            <a:ext cx="4563112" cy="23434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781C09-30BF-3C0C-D84B-2F6FD2FD9721}"/>
              </a:ext>
            </a:extLst>
          </p:cNvPr>
          <p:cNvSpPr/>
          <p:nvPr/>
        </p:nvSpPr>
        <p:spPr>
          <a:xfrm>
            <a:off x="1749286" y="2230298"/>
            <a:ext cx="8259419" cy="161014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err="1"/>
              <a:t>AtliQ</a:t>
            </a:r>
            <a:r>
              <a:rPr lang="en-US" dirty="0"/>
              <a:t> Hardware is a distinguished global leader in electronics manufacturing, specializing in the production and distribution of an extensive range of high-quality hardware products. Our offerings include personal computers, printers, mice, and a variety of other computer peripherals, serving the diverse needs of customers worldwide.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753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34850-6710-1969-966B-2E772B20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153" y="162012"/>
            <a:ext cx="9943673" cy="1080531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Problem Statement and Project 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73A512-4774-BBCB-BC22-F1B287FDD392}"/>
              </a:ext>
            </a:extLst>
          </p:cNvPr>
          <p:cNvSpPr/>
          <p:nvPr/>
        </p:nvSpPr>
        <p:spPr>
          <a:xfrm>
            <a:off x="1188153" y="1679713"/>
            <a:ext cx="9943673" cy="15307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Problem Statement </a:t>
            </a:r>
            <a:r>
              <a:rPr lang="en-US" dirty="0"/>
              <a:t>:</a:t>
            </a:r>
          </a:p>
          <a:p>
            <a:pPr algn="l"/>
            <a:r>
              <a:rPr lang="en-US" dirty="0" err="1"/>
              <a:t>Atliq</a:t>
            </a:r>
            <a:r>
              <a:rPr lang="en-US" dirty="0"/>
              <a:t> Hardware is a leading manufacturer of computer hardware in India and other nations, but it struggles to make prompt and wise choices based on data.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D2E4E2-31B0-E6D3-B304-06D0EAE4E2A1}"/>
              </a:ext>
            </a:extLst>
          </p:cNvPr>
          <p:cNvSpPr/>
          <p:nvPr/>
        </p:nvSpPr>
        <p:spPr>
          <a:xfrm>
            <a:off x="1188153" y="3647585"/>
            <a:ext cx="9943673" cy="17593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Project Overview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</a:p>
          <a:p>
            <a:pPr algn="l"/>
            <a:r>
              <a:rPr lang="en-US" dirty="0" err="1"/>
              <a:t>AtliQ</a:t>
            </a:r>
            <a:r>
              <a:rPr lang="en-US" dirty="0"/>
              <a:t> Hardware's data analytics project aims to resolve performance problems caused by large Excel files. A team of data analysts will leverage MySQL to extract actionable insights, enabling better decision-making and operational optimization, ultimately enhancing the company's overall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35787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11FD-8890-89C5-971A-0FDCBE6C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5183" y="190008"/>
            <a:ext cx="7958331" cy="1077229"/>
          </a:xfrm>
        </p:spPr>
        <p:txBody>
          <a:bodyPr/>
          <a:lstStyle/>
          <a:p>
            <a:r>
              <a:rPr lang="en-IN" dirty="0"/>
              <a:t>Top Customers by Net Sales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692B3-67F6-5FE8-A576-C15B84A9E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5" t="17676" r="25507" b="26379"/>
          <a:stretch/>
        </p:blipFill>
        <p:spPr>
          <a:xfrm>
            <a:off x="1093303" y="1515717"/>
            <a:ext cx="4915011" cy="38265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AE2E1-CEF6-E6CF-18A1-69CC1FB82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7" t="17959" r="25556" b="33280"/>
          <a:stretch/>
        </p:blipFill>
        <p:spPr>
          <a:xfrm>
            <a:off x="7076661" y="1515717"/>
            <a:ext cx="4144617" cy="2663687"/>
          </a:xfrm>
          <a:prstGeom prst="rect">
            <a:avLst/>
          </a:prstGeom>
        </p:spPr>
      </p:pic>
      <p:pic>
        <p:nvPicPr>
          <p:cNvPr id="9" name="Graphic 8" descr="Arrow Slight curve">
            <a:extLst>
              <a:ext uri="{FF2B5EF4-FFF2-40B4-BE49-F238E27FC236}">
                <a16:creationId xmlns:a16="http://schemas.microsoft.com/office/drawing/2014/main" id="{AF30AD03-CCC4-7334-26E7-EF442FC60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314" y="2847560"/>
            <a:ext cx="914400" cy="914400"/>
          </a:xfrm>
          <a:prstGeom prst="rect">
            <a:avLst/>
          </a:prstGeom>
        </p:spPr>
      </p:pic>
      <p:pic>
        <p:nvPicPr>
          <p:cNvPr id="11" name="Graphic 10" descr="Arrow Rotate right">
            <a:extLst>
              <a:ext uri="{FF2B5EF4-FFF2-40B4-BE49-F238E27FC236}">
                <a16:creationId xmlns:a16="http://schemas.microsoft.com/office/drawing/2014/main" id="{A467ED12-B1F9-AFC6-5473-B6C127F1B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1696" y="4179404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3DE631-AC14-8BB3-BED6-01C89A5DC2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0" t="53159" r="63869" b="30620"/>
          <a:stretch/>
        </p:blipFill>
        <p:spPr>
          <a:xfrm>
            <a:off x="7944677" y="5093804"/>
            <a:ext cx="2352261" cy="15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5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58895-5883-A7A9-A87D-96E4A72C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91227" y="171951"/>
            <a:ext cx="7958331" cy="1077229"/>
          </a:xfrm>
        </p:spPr>
        <p:txBody>
          <a:bodyPr/>
          <a:lstStyle/>
          <a:p>
            <a:r>
              <a:rPr lang="en-IN" dirty="0"/>
              <a:t>Top Markets by Net Sales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8F5E1-E560-1ED5-37C6-3778866DE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1" t="18215" r="25815" b="31739"/>
          <a:stretch/>
        </p:blipFill>
        <p:spPr>
          <a:xfrm>
            <a:off x="1152940" y="1070275"/>
            <a:ext cx="5188226" cy="343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9C0130-7434-37A4-9CE6-7AFEEF7C4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4" t="34347" r="33805" b="40726"/>
          <a:stretch/>
        </p:blipFill>
        <p:spPr>
          <a:xfrm>
            <a:off x="7322355" y="1371600"/>
            <a:ext cx="3925956" cy="1709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1F238-99DB-3945-0B03-A1FA4D8E1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3" t="53188" r="64457" b="30000"/>
          <a:stretch/>
        </p:blipFill>
        <p:spPr>
          <a:xfrm>
            <a:off x="8271541" y="4647074"/>
            <a:ext cx="2373268" cy="1678652"/>
          </a:xfrm>
          <a:prstGeom prst="rect">
            <a:avLst/>
          </a:prstGeom>
        </p:spPr>
      </p:pic>
      <p:pic>
        <p:nvPicPr>
          <p:cNvPr id="13" name="Graphic 12" descr="Arrow Slight curve">
            <a:extLst>
              <a:ext uri="{FF2B5EF4-FFF2-40B4-BE49-F238E27FC236}">
                <a16:creationId xmlns:a16="http://schemas.microsoft.com/office/drawing/2014/main" id="{A3FE3325-77AB-41D1-B6C4-0B3D0F89C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1166" y="1871950"/>
            <a:ext cx="914400" cy="914400"/>
          </a:xfrm>
          <a:prstGeom prst="rect">
            <a:avLst/>
          </a:prstGeom>
        </p:spPr>
      </p:pic>
      <p:pic>
        <p:nvPicPr>
          <p:cNvPr id="14" name="Graphic 13" descr="Arrow Rotate right">
            <a:extLst>
              <a:ext uri="{FF2B5EF4-FFF2-40B4-BE49-F238E27FC236}">
                <a16:creationId xmlns:a16="http://schemas.microsoft.com/office/drawing/2014/main" id="{CF2BAC5E-D6BB-214A-CD76-85A7FA77E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8133" y="34069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6D70B54-DFB1-C1AA-D8B9-390664D3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23" y="115792"/>
            <a:ext cx="7958331" cy="1077229"/>
          </a:xfrm>
        </p:spPr>
        <p:txBody>
          <a:bodyPr/>
          <a:lstStyle/>
          <a:p>
            <a:pPr algn="ctr"/>
            <a:r>
              <a:rPr lang="en-IN" dirty="0"/>
              <a:t>Customer Wise Net Sales Percentage contribution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0C8B6-7037-67CA-2194-1BEA6AD4A3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3" t="17971" r="43913" b="50000"/>
          <a:stretch/>
        </p:blipFill>
        <p:spPr>
          <a:xfrm>
            <a:off x="1103618" y="1408288"/>
            <a:ext cx="5025512" cy="2892287"/>
          </a:xfrm>
          <a:prstGeom prst="rect">
            <a:avLst/>
          </a:prstGeom>
        </p:spPr>
      </p:pic>
      <p:pic>
        <p:nvPicPr>
          <p:cNvPr id="7" name="Graphic 6" descr="Arrow Slight curve">
            <a:extLst>
              <a:ext uri="{FF2B5EF4-FFF2-40B4-BE49-F238E27FC236}">
                <a16:creationId xmlns:a16="http://schemas.microsoft.com/office/drawing/2014/main" id="{7A222099-0835-5FDB-F74D-0573CA0B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3508" y="2249636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C7753-9439-8274-323E-627972838F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t="35217" r="59973" b="20725"/>
          <a:stretch/>
        </p:blipFill>
        <p:spPr>
          <a:xfrm>
            <a:off x="8665417" y="1610138"/>
            <a:ext cx="2456095" cy="3752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07CF26-C5B9-DB9D-1FFD-AB03CF456D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6" t="41159" r="34211" b="26377"/>
          <a:stretch/>
        </p:blipFill>
        <p:spPr>
          <a:xfrm>
            <a:off x="2289313" y="4456532"/>
            <a:ext cx="3806687" cy="222636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0A3F6A7-B6F0-E846-C51D-D7E86BB23A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13970" y="4456532"/>
            <a:ext cx="819075" cy="8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5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B2C3-FF90-6E4A-7550-AE557C3E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244" y="152074"/>
            <a:ext cx="7958331" cy="1077229"/>
          </a:xfrm>
        </p:spPr>
        <p:txBody>
          <a:bodyPr/>
          <a:lstStyle/>
          <a:p>
            <a:pPr algn="ctr"/>
            <a:r>
              <a:rPr lang="en-IN" dirty="0"/>
              <a:t>Customer Wise Net Sales Distribution Per Region For FY-2021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5527C-6C09-5B51-B721-5B09764A8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3" t="17391" r="31033" b="48551"/>
          <a:stretch/>
        </p:blipFill>
        <p:spPr>
          <a:xfrm>
            <a:off x="1103244" y="1411357"/>
            <a:ext cx="5387008" cy="2335695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FD89ACAC-8657-9255-5DFB-B49AE3ADA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5029" y="1951462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A9CD4-E324-B543-EDE8-785B6658A2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7" t="52318" r="54430" b="17536"/>
          <a:stretch/>
        </p:blipFill>
        <p:spPr>
          <a:xfrm>
            <a:off x="7744639" y="1411357"/>
            <a:ext cx="2975757" cy="23356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C6D267B-210B-7C8E-8B7B-E0C94746DF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90252" y="3929106"/>
            <a:ext cx="819075" cy="818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0A292E-DC58-58C3-EB61-0C33DC41E0A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8" t="34493" r="37750" b="33043"/>
          <a:stretch/>
        </p:blipFill>
        <p:spPr>
          <a:xfrm>
            <a:off x="1103244" y="3929106"/>
            <a:ext cx="5138530" cy="27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4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30E0-9464-AFB3-BE96-06A58806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04" y="112317"/>
            <a:ext cx="7958331" cy="1077229"/>
          </a:xfrm>
        </p:spPr>
        <p:txBody>
          <a:bodyPr/>
          <a:lstStyle/>
          <a:p>
            <a:pPr algn="ctr"/>
            <a:r>
              <a:rPr lang="en-IN" dirty="0"/>
              <a:t>Retrieve Market Badge Weather it Falls under “Gold” or “Silver”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E423B-FF89-993B-5605-C03ED0C9F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4" t="21594" r="36821" b="19710"/>
          <a:stretch/>
        </p:blipFill>
        <p:spPr>
          <a:xfrm>
            <a:off x="1182755" y="1416325"/>
            <a:ext cx="4555387" cy="5153439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47D0047C-178F-BDC1-4DF4-E9C238175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8881" y="2246814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F73C5-7FE3-6B6E-3041-AC2FA7A41D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5" t="33132" r="33723" b="51160"/>
          <a:stretch/>
        </p:blipFill>
        <p:spPr>
          <a:xfrm>
            <a:off x="7149548" y="2126594"/>
            <a:ext cx="4123998" cy="1154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26B41-7756-4DD1-E877-048D9D7A4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420" y="4731406"/>
            <a:ext cx="2446254" cy="804688"/>
          </a:xfrm>
          <a:prstGeom prst="rect">
            <a:avLst/>
          </a:prstGeom>
        </p:spPr>
      </p:pic>
      <p:pic>
        <p:nvPicPr>
          <p:cNvPr id="11" name="Graphic 10" descr="Arrow Rotate right">
            <a:extLst>
              <a:ext uri="{FF2B5EF4-FFF2-40B4-BE49-F238E27FC236}">
                <a16:creationId xmlns:a16="http://schemas.microsoft.com/office/drawing/2014/main" id="{61F89E3D-9033-ACB3-DBE2-EE6707EA6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4613" y="3574575"/>
            <a:ext cx="830043" cy="8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74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226</TotalTime>
  <Words>235</Words>
  <Application>Microsoft Office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MS Shell Dlg 2</vt:lpstr>
      <vt:lpstr>Wingdings</vt:lpstr>
      <vt:lpstr>Wingdings 3</vt:lpstr>
      <vt:lpstr>Madison</vt:lpstr>
      <vt:lpstr>SQL : Finance Analytics  and  Supply  chain Analytics</vt:lpstr>
      <vt:lpstr>Table of contents</vt:lpstr>
      <vt:lpstr>About AtliQ hardware and its Business Model</vt:lpstr>
      <vt:lpstr>Problem Statement and Project Overview</vt:lpstr>
      <vt:lpstr>Top Customers by Net Sales </vt:lpstr>
      <vt:lpstr>Top Markets by Net Sales </vt:lpstr>
      <vt:lpstr>Customer Wise Net Sales Percentage contribution </vt:lpstr>
      <vt:lpstr>Customer Wise Net Sales Distribution Per Region For FY-2021</vt:lpstr>
      <vt:lpstr>Retrieve Market Badge Weather it Falls under “Gold” or “Silver”</vt:lpstr>
      <vt:lpstr>Monthly Gross Sales Report For any Customer</vt:lpstr>
      <vt:lpstr>Monthly Gross Sales Report for Croma India for all these years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20A91A0540</dc:creator>
  <cp:lastModifiedBy>20A91A0540</cp:lastModifiedBy>
  <cp:revision>2</cp:revision>
  <dcterms:created xsi:type="dcterms:W3CDTF">2024-07-21T10:25:17Z</dcterms:created>
  <dcterms:modified xsi:type="dcterms:W3CDTF">2024-07-21T14:20:25Z</dcterms:modified>
</cp:coreProperties>
</file>